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3"/>
  </p:notesMasterIdLst>
  <p:handoutMasterIdLst>
    <p:handoutMasterId r:id="rId24"/>
  </p:handoutMasterIdLst>
  <p:sldIdLst>
    <p:sldId id="303" r:id="rId2"/>
    <p:sldId id="815" r:id="rId3"/>
    <p:sldId id="814" r:id="rId4"/>
    <p:sldId id="813" r:id="rId5"/>
    <p:sldId id="670" r:id="rId6"/>
    <p:sldId id="636" r:id="rId7"/>
    <p:sldId id="726" r:id="rId8"/>
    <p:sldId id="816" r:id="rId9"/>
    <p:sldId id="844" r:id="rId10"/>
    <p:sldId id="845" r:id="rId11"/>
    <p:sldId id="846" r:id="rId12"/>
    <p:sldId id="848" r:id="rId13"/>
    <p:sldId id="849" r:id="rId14"/>
    <p:sldId id="850" r:id="rId15"/>
    <p:sldId id="851" r:id="rId16"/>
    <p:sldId id="853" r:id="rId17"/>
    <p:sldId id="854" r:id="rId18"/>
    <p:sldId id="855" r:id="rId19"/>
    <p:sldId id="737" r:id="rId20"/>
    <p:sldId id="793" r:id="rId21"/>
    <p:sldId id="704" r:id="rId2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FFCC"/>
    <a:srgbClr val="FF3300"/>
    <a:srgbClr val="72AF2F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1" d="100"/>
          <a:sy n="91" d="100"/>
        </p:scale>
        <p:origin x="72" y="30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1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10/31/2019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10/31/2019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S5-196013, SA5#127,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Sophia </a:t>
            </a:r>
            <a:r>
              <a:rPr lang="en-US" sz="1100" b="1" spc="300" dirty="0" err="1" smtClean="0">
                <a:ea typeface="+mn-ea"/>
                <a:cs typeface="Arial" panose="020B0604020202020204" pitchFamily="34" charset="0"/>
              </a:rPr>
              <a:t>Antipolis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(France), 14 – 18 October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928.zip" TargetMode="External"/><Relationship Id="rId2" Type="http://schemas.openxmlformats.org/officeDocument/2006/relationships/hyperlink" Target="https://www.3gpp.org/ftp/TSG_SA/TSG_SA/TSGS_81/Docs/SP-180899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785.zip" TargetMode="External"/><Relationship Id="rId2" Type="http://schemas.openxmlformats.org/officeDocument/2006/relationships/hyperlink" Target="https://www.3gpp.org/ftp/TSG_SA/TSG_SA/TSGS_81/Docs/SP-180827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5/Docs/SP-190930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5/Docs/SP-190782.zip" TargetMode="External"/><Relationship Id="rId3" Type="http://schemas.openxmlformats.org/officeDocument/2006/relationships/hyperlink" Target="https://www.3gpp.org/ftp/TSG_SA/TSG_SA/TSGS_83/Docs/SP-190247.zip" TargetMode="External"/><Relationship Id="rId7" Type="http://schemas.openxmlformats.org/officeDocument/2006/relationships/hyperlink" Target="https://www.3gpp.org/ftp/TSG_SA/TSG_SA/TSGS_85/Docs/SP-190881.zip" TargetMode="External"/><Relationship Id="rId2" Type="http://schemas.openxmlformats.org/officeDocument/2006/relationships/hyperlink" Target="https://www.3gpp.org/ftp/TSG_SA/TSG_SA/TSGS_83/Docs/SP-19014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82/Docs/SP-181072.zip" TargetMode="External"/><Relationship Id="rId5" Type="http://schemas.openxmlformats.org/officeDocument/2006/relationships/hyperlink" Target="https://www.3gpp.org/ftp/TSG_SA/TSG_SA/TSGS_82/Docs/SP-181069.zip" TargetMode="External"/><Relationship Id="rId10" Type="http://schemas.openxmlformats.org/officeDocument/2006/relationships/hyperlink" Target="https://www.3gpp.org/ftp/TSG_SA/TSG_SA/TSGS_80/Docs/SP-180597.zip" TargetMode="External"/><Relationship Id="rId4" Type="http://schemas.openxmlformats.org/officeDocument/2006/relationships/hyperlink" Target="https://www.3gpp.org/ftp/TSG_SA/TSG_SA/TSGS_82/Docs/SP-181073.zip" TargetMode="External"/><Relationship Id="rId9" Type="http://schemas.openxmlformats.org/officeDocument/2006/relationships/hyperlink" Target="https://www.3gpp.org/ftp/TSG_SA/TSG_SA/TSGS_83/Docs/SP-190138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1/Docs/SP-180819.zip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3/Docs/SP-190139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1/Docs/SP-180821.zip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781.zip" TargetMode="External"/><Relationship Id="rId2" Type="http://schemas.openxmlformats.org/officeDocument/2006/relationships/hyperlink" Target="https://www.3gpp.org/ftp/TSG_SA/TSG_SA/TSGS_85/Docs/SP-19078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83/Docs/SP-190137.zip" TargetMode="External"/><Relationship Id="rId4" Type="http://schemas.openxmlformats.org/officeDocument/2006/relationships/hyperlink" Target="https://www.3gpp.org/ftp/TSG_SA/TSG_SA/TSGS_85/Docs/SP-19078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OAM&amp;P SWG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SA5#12</a:t>
            </a:r>
            <a:r>
              <a:rPr lang="en-US" altLang="zh-CN" sz="2400" dirty="0" smtClean="0">
                <a:latin typeface="Arial" pitchFamily="34" charset="0"/>
              </a:rPr>
              <a:t>7</a:t>
            </a:r>
            <a:r>
              <a:rPr lang="fr-FR" sz="2400" dirty="0">
                <a:latin typeface="Arial" pitchFamily="34" charset="0"/>
              </a:rPr>
              <a:t>, </a:t>
            </a:r>
            <a:r>
              <a:rPr lang="fr-FR" sz="2400" dirty="0" smtClean="0">
                <a:latin typeface="Arial" pitchFamily="34" charset="0"/>
              </a:rPr>
              <a:t>14 </a:t>
            </a:r>
            <a:r>
              <a:rPr lang="fr-FR" sz="2400" dirty="0">
                <a:latin typeface="Arial" pitchFamily="34" charset="0"/>
              </a:rPr>
              <a:t>– 18 October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r>
              <a:rPr lang="fr-FR" sz="2400" dirty="0">
                <a:latin typeface="Arial" pitchFamily="34" charset="0"/>
              </a:rPr>
              <a:t>Sophia </a:t>
            </a:r>
            <a:r>
              <a:rPr lang="fr-FR" sz="2400" dirty="0" smtClean="0">
                <a:latin typeface="Arial" pitchFamily="34" charset="0"/>
              </a:rPr>
              <a:t>Antipolis </a:t>
            </a:r>
            <a:r>
              <a:rPr lang="en-US" sz="2400" dirty="0" smtClean="0">
                <a:latin typeface="Arial" pitchFamily="34" charset="0"/>
              </a:rPr>
              <a:t>(</a:t>
            </a:r>
            <a:r>
              <a:rPr lang="fr-FR" sz="2400" dirty="0" smtClean="0">
                <a:latin typeface="Arial" pitchFamily="34" charset="0"/>
              </a:rPr>
              <a:t>France) 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</a:t>
            </a:r>
            <a:r>
              <a:rPr lang="en-GB" altLang="zh-CN" sz="2400" dirty="0" smtClean="0">
                <a:latin typeface="Arial" charset="0"/>
              </a:rPr>
              <a:t>Vice-Chair, </a:t>
            </a:r>
            <a:r>
              <a:rPr lang="en-US" altLang="zh-CN" sz="2400" dirty="0">
                <a:latin typeface="Arial" charset="0"/>
              </a:rPr>
              <a:t>HUAWEI</a:t>
            </a:r>
            <a:endParaRPr lang="en-US" altLang="en-US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Thomas </a:t>
            </a:r>
            <a:r>
              <a:rPr lang="en-US" altLang="en-US" sz="2400" dirty="0" smtClean="0">
                <a:latin typeface="Arial" charset="0"/>
              </a:rPr>
              <a:t>Tovinger, </a:t>
            </a:r>
            <a:r>
              <a:rPr lang="en-US" altLang="en-US" sz="2400" dirty="0">
                <a:latin typeface="Arial" charset="0"/>
              </a:rPr>
              <a:t>SA5 Chair, </a:t>
            </a:r>
            <a:r>
              <a:rPr lang="en-US" altLang="zh-CN" sz="2400" dirty="0" smtClean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r>
              <a:rPr lang="it-IT" altLang="en-US" sz="2400" dirty="0">
                <a:latin typeface="Arial" charset="0"/>
              </a:rPr>
              <a:t>Mirko Cano </a:t>
            </a:r>
            <a:r>
              <a:rPr lang="it-IT" altLang="en-US" sz="2400" dirty="0" smtClean="0">
                <a:latin typeface="Arial" charset="0"/>
              </a:rPr>
              <a:t>Soveri, MCC, </a:t>
            </a:r>
            <a:r>
              <a:rPr lang="it-IT" altLang="en-US" sz="2400" dirty="0">
                <a:latin typeface="Arial" charset="0"/>
              </a:rPr>
              <a:t>ETSI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 smtClean="0"/>
              <a:t>IDMS_</a:t>
            </a:r>
            <a:r>
              <a:rPr lang="en-US" altLang="zh-CN" sz="3200" kern="0" dirty="0" smtClean="0"/>
              <a:t>MN/FS_ANL</a:t>
            </a:r>
            <a:endParaRPr lang="sv-SE" sz="3200" kern="0" dirty="0"/>
          </a:p>
        </p:txBody>
      </p:sp>
      <p:sp>
        <p:nvSpPr>
          <p:cNvPr id="6" name="矩形 5"/>
          <p:cNvSpPr/>
          <p:nvPr/>
        </p:nvSpPr>
        <p:spPr>
          <a:xfrm>
            <a:off x="238865" y="4190124"/>
            <a:ext cx="5240723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Calibri" pitchFamily="34" charset="0"/>
                <a:cs typeface="Arial" charset="0"/>
              </a:rPr>
              <a:t>IDMS_MN:</a:t>
            </a:r>
            <a:r>
              <a:rPr lang="en-GB" altLang="zh-CN" sz="1600" b="1" dirty="0"/>
              <a:t>The following aspects are </a:t>
            </a:r>
            <a:r>
              <a:rPr lang="en-GB" altLang="zh-CN" sz="1600" b="1" dirty="0" smtClean="0"/>
              <a:t>discussed</a:t>
            </a:r>
            <a:endParaRPr lang="zh-CN" altLang="zh-CN" sz="1600" dirty="0"/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GB" altLang="zh-CN" sz="1600" dirty="0"/>
              <a:t>Relationship of Intent Driven </a:t>
            </a:r>
            <a:r>
              <a:rPr lang="en-GB" altLang="zh-CN" sz="1600" dirty="0" err="1"/>
              <a:t>MnS</a:t>
            </a:r>
            <a:r>
              <a:rPr lang="en-GB" altLang="zh-CN" sz="1600" dirty="0"/>
              <a:t> and SON</a:t>
            </a:r>
            <a:endParaRPr lang="zh-CN" altLang="zh-CN" sz="1600" dirty="0"/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GB" altLang="zh-CN" sz="1600" dirty="0"/>
              <a:t>New use case for intent driven optimization coverage</a:t>
            </a:r>
            <a:endParaRPr lang="zh-CN" altLang="zh-CN" sz="1600" dirty="0"/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GB" altLang="zh-CN" sz="1600" dirty="0"/>
              <a:t>Solutions for network performance assurance</a:t>
            </a:r>
            <a:endParaRPr lang="zh-CN" altLang="zh-CN" sz="1600" dirty="0"/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1" dirty="0" smtClean="0">
              <a:latin typeface="Calibri" pitchFamily="34" charset="0"/>
              <a:cs typeface="Arial" charset="0"/>
            </a:endParaRPr>
          </a:p>
        </p:txBody>
      </p:sp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5529503"/>
              </p:ext>
            </p:extLst>
          </p:nvPr>
        </p:nvGraphicFramePr>
        <p:xfrm>
          <a:off x="264727" y="1399207"/>
          <a:ext cx="11625478" cy="1107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660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383397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07360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207360"/>
                <a:gridCol w="1133752"/>
                <a:gridCol w="1723833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066876"/>
                <a:gridCol w="10506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6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46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TS/TR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/>
                        <a:t>Rapporteur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IDMS_MN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 driven management services for mobile network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45%-&gt;50%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28.812/</a:t>
                      </a:r>
                      <a:r>
                        <a:rPr lang="sv-SE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28.312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SP-180899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SA2 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Realization</a:t>
                      </a:r>
                      <a:r>
                        <a:rPr lang="sv-SE" sz="11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intent on RAN or CN side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09792" y="3632401"/>
            <a:ext cx="1155413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0320404"/>
              </p:ext>
            </p:extLst>
          </p:nvPr>
        </p:nvGraphicFramePr>
        <p:xfrm>
          <a:off x="290176" y="2506702"/>
          <a:ext cx="11573754" cy="339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56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283021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68749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268749"/>
                <a:gridCol w="1121443"/>
                <a:gridCol w="1379000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104900"/>
                <a:gridCol w="13157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92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FS_ANL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levels of autonomous network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28.809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SP-190928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CMCC,Huawei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SA2, 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6077466" y="4226396"/>
            <a:ext cx="5943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sv-SE" altLang="zh-CN" sz="1600" b="1" dirty="0" smtClean="0">
                <a:solidFill>
                  <a:schemeClr val="dk1"/>
                </a:solidFill>
              </a:rPr>
              <a:t>FS_ANL</a:t>
            </a:r>
            <a:r>
              <a:rPr lang="zh-CN" altLang="en-US" sz="1600" b="1" dirty="0">
                <a:solidFill>
                  <a:schemeClr val="dk1"/>
                </a:solidFill>
              </a:rPr>
              <a:t>：</a:t>
            </a:r>
            <a:r>
              <a:rPr lang="en-US" altLang="zh-CN" sz="1600" b="1" dirty="0">
                <a:solidFill>
                  <a:schemeClr val="dk1"/>
                </a:solidFill>
              </a:rPr>
              <a:t>The following aspects are discussed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dk1"/>
                </a:solidFill>
              </a:rPr>
              <a:t>Skeleton and Scope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dk1"/>
                </a:solidFill>
              </a:rPr>
              <a:t>Background for autonomous network levels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dk1"/>
                </a:solidFill>
              </a:rPr>
              <a:t>Concept for autonomous network levels</a:t>
            </a:r>
          </a:p>
          <a:p>
            <a:endParaRPr lang="en-US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31226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2808" y="2969937"/>
            <a:ext cx="10225473" cy="33239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 smtClean="0">
              <a:latin typeface="Calibri" pitchFamily="34" charset="0"/>
              <a:cs typeface="Arial" charset="0"/>
            </a:endParaRPr>
          </a:p>
          <a:p>
            <a:r>
              <a:rPr lang="en-GB" altLang="zh-CN" sz="1400" b="1" dirty="0" smtClean="0">
                <a:solidFill>
                  <a:schemeClr val="dk1"/>
                </a:solidFill>
              </a:rPr>
              <a:t>FS_SON_5G: </a:t>
            </a:r>
            <a:r>
              <a:rPr lang="en-GB" altLang="zh-CN" sz="1400" dirty="0" smtClean="0"/>
              <a:t>The </a:t>
            </a:r>
            <a:r>
              <a:rPr lang="en-GB" altLang="zh-CN" sz="1400" dirty="0"/>
              <a:t>group discussed the contribution related to the following </a:t>
            </a:r>
            <a:r>
              <a:rPr lang="en-GB" altLang="zh-CN" sz="1400" dirty="0" smtClean="0"/>
              <a:t>topics</a:t>
            </a:r>
            <a:endParaRPr lang="en-US" altLang="zh-CN" sz="1400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400" dirty="0"/>
              <a:t>Extend the use case of Load Balancing Optimization to allow for service centric resource optimization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400" dirty="0"/>
              <a:t>Extend the use case of PCI configuration to allow for PCI optimization in multi-layer scenarios</a:t>
            </a:r>
            <a:r>
              <a:rPr lang="en-GB" altLang="zh-CN" sz="1400" dirty="0"/>
              <a:t>, 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400" dirty="0"/>
              <a:t>Revise requirements for supporting Multi-layer deployment scenarios to PCI Configuration use case</a:t>
            </a:r>
            <a:endParaRPr lang="zh-CN" altLang="zh-CN" sz="1400" dirty="0"/>
          </a:p>
          <a:p>
            <a:endParaRPr lang="sv-SE" altLang="zh-CN" sz="1400" dirty="0" smtClean="0">
              <a:solidFill>
                <a:schemeClr val="dk1"/>
              </a:solidFill>
            </a:endParaRPr>
          </a:p>
          <a:p>
            <a:r>
              <a:rPr lang="en-US" altLang="zh-CN" sz="1400" b="1" dirty="0"/>
              <a:t>SON_5G</a:t>
            </a:r>
            <a:r>
              <a:rPr lang="zh-CN" altLang="en-US" sz="1400" b="1" dirty="0"/>
              <a:t>：</a:t>
            </a:r>
            <a:r>
              <a:rPr lang="en-GB" altLang="zh-CN" sz="1400" b="1" dirty="0"/>
              <a:t>The group discussed the contribution related to the following topics:</a:t>
            </a:r>
            <a:endParaRPr lang="zh-CN" altLang="zh-CN" sz="1400" b="1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SON concepts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Concept for Establishment of new NF in network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400" dirty="0"/>
              <a:t>Use cases: </a:t>
            </a:r>
            <a:r>
              <a:rPr lang="en-GB" altLang="zh-CN" sz="1400" dirty="0"/>
              <a:t>ANR, PCI configuration, RACH optimization, MRO,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Procedures: RACH optimization, MRO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Requirements: ANR, PCI configuration, RACH optimization, MRO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Information to support SON papers: RACH optimization, MRO</a:t>
            </a:r>
            <a:endParaRPr lang="zh-CN" altLang="zh-CN" sz="14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400" dirty="0"/>
              <a:t>The group agreed to add the C-SON and D-SON NRM into TS 28.541; therefore, TS 28.544 is no longer needed.</a:t>
            </a:r>
            <a:endParaRPr lang="en-US" altLang="zh-CN" sz="1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 smtClean="0"/>
              <a:t>FS_SON_5G/SON_5G</a:t>
            </a:r>
            <a:endParaRPr lang="sv-SE" sz="3200" kern="0" dirty="0"/>
          </a:p>
        </p:txBody>
      </p:sp>
      <p:sp>
        <p:nvSpPr>
          <p:cNvPr id="8" name="文本框 7"/>
          <p:cNvSpPr txBox="1"/>
          <p:nvPr/>
        </p:nvSpPr>
        <p:spPr>
          <a:xfrm>
            <a:off x="684669" y="2766886"/>
            <a:ext cx="1024017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 continuation</a:t>
            </a:r>
            <a:endParaRPr lang="zh-CN" altLang="en-US" b="1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1480067"/>
              </p:ext>
            </p:extLst>
          </p:nvPr>
        </p:nvGraphicFramePr>
        <p:xfrm>
          <a:off x="364575" y="1294844"/>
          <a:ext cx="1162547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660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383397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07360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207360"/>
                <a:gridCol w="1133752"/>
                <a:gridCol w="1723833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066876"/>
                <a:gridCol w="10506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6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782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TS/TR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/>
                        <a:t>Rapporteur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</a:tbl>
          </a:graphicData>
        </a:graphic>
      </p:graphicFrame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3166849"/>
              </p:ext>
            </p:extLst>
          </p:nvPr>
        </p:nvGraphicFramePr>
        <p:xfrm>
          <a:off x="390437" y="1863594"/>
          <a:ext cx="11573754" cy="679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56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283021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68749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268749"/>
                <a:gridCol w="1121443"/>
                <a:gridCol w="1379000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104900"/>
                <a:gridCol w="13157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92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%-&gt;85%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28.861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SP-180827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SON, RLF report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Self-Organizing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 (SON) for 5G networks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%-&gt;15%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28.313/28.544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SP-190785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41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6662720"/>
              </p:ext>
            </p:extLst>
          </p:nvPr>
        </p:nvGraphicFramePr>
        <p:xfrm>
          <a:off x="380975" y="1202678"/>
          <a:ext cx="11295212" cy="803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691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473529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26504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049198"/>
                <a:gridCol w="1151849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151849"/>
                <a:gridCol w="11177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1783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4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 smtClean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FS_eMDAS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Management Data Analytics Service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SP-190930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SA#89 (9/2020)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Intel,NEC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intelligence,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err="1" smtClean="0"/>
              <a:t>FS_eMDAS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380975" y="2220250"/>
            <a:ext cx="11188725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 err="1" smtClean="0">
                <a:latin typeface="Calibri" pitchFamily="34" charset="0"/>
                <a:cs typeface="Arial" charset="0"/>
              </a:rPr>
              <a:t>FS_eMDAS</a:t>
            </a:r>
            <a:r>
              <a:rPr lang="en-US" altLang="zh-CN" sz="1600" b="1" dirty="0" smtClean="0">
                <a:latin typeface="Calibri" pitchFamily="34" charset="0"/>
                <a:cs typeface="Arial" charset="0"/>
              </a:rPr>
              <a:t>:</a:t>
            </a:r>
            <a:endParaRPr lang="en-US" altLang="zh-CN" sz="1600" b="1" dirty="0">
              <a:latin typeface="Calibri" pitchFamily="34" charset="0"/>
              <a:cs typeface="Arial" charset="0"/>
            </a:endParaRPr>
          </a:p>
          <a:p>
            <a:pPr lvl="1"/>
            <a:r>
              <a:rPr lang="en-US" altLang="zh-CN" sz="1600" b="1" dirty="0" smtClean="0">
                <a:latin typeface="Calibri" pitchFamily="34" charset="0"/>
                <a:cs typeface="Arial" charset="0"/>
              </a:rPr>
              <a:t>Approved: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Calibri" pitchFamily="34" charset="0"/>
                <a:cs typeface="Arial" charset="0"/>
              </a:rPr>
              <a:t>data </a:t>
            </a:r>
            <a:r>
              <a:rPr lang="en-US" altLang="zh-CN" sz="1600" dirty="0">
                <a:latin typeface="Calibri" pitchFamily="34" charset="0"/>
                <a:cs typeface="Arial" charset="0"/>
              </a:rPr>
              <a:t>analytics interaction with </a:t>
            </a:r>
            <a:r>
              <a:rPr lang="en-US" altLang="zh-CN" sz="1600" dirty="0" smtClean="0">
                <a:latin typeface="Calibri" pitchFamily="34" charset="0"/>
                <a:cs typeface="Arial" charset="0"/>
              </a:rPr>
              <a:t>NWDAF is agreed.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Calibri" pitchFamily="34" charset="0"/>
                <a:cs typeface="Arial" charset="0"/>
              </a:rPr>
              <a:t>MDA concept description is agreed.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Calibri" pitchFamily="34" charset="0"/>
                <a:cs typeface="Arial" charset="0"/>
              </a:rPr>
              <a:t>UC </a:t>
            </a:r>
            <a:r>
              <a:rPr lang="en-US" altLang="zh-CN" sz="1600" dirty="0">
                <a:latin typeface="Calibri" pitchFamily="34" charset="0"/>
                <a:cs typeface="Arial" charset="0"/>
              </a:rPr>
              <a:t>on coverage issue </a:t>
            </a:r>
            <a:r>
              <a:rPr lang="en-US" altLang="zh-CN" sz="1600" dirty="0" smtClean="0">
                <a:latin typeface="Calibri" pitchFamily="34" charset="0"/>
                <a:cs typeface="Arial" charset="0"/>
              </a:rPr>
              <a:t>analysis is agreed.</a:t>
            </a:r>
          </a:p>
          <a:p>
            <a:pPr lvl="1"/>
            <a:r>
              <a:rPr lang="en-US" altLang="zh-CN" sz="1600" b="1" dirty="0" smtClean="0">
                <a:latin typeface="Calibri" pitchFamily="34" charset="0"/>
                <a:cs typeface="Arial" charset="0"/>
              </a:rPr>
              <a:t>Need more discussion: 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Automatic CSI to NSI </a:t>
            </a:r>
            <a:r>
              <a:rPr lang="en-US" altLang="zh-CN" sz="1600" dirty="0" smtClean="0">
                <a:latin typeface="Calibri" pitchFamily="34" charset="0"/>
                <a:cs typeface="Arial" charset="0"/>
              </a:rPr>
              <a:t>mapping</a:t>
            </a:r>
            <a:endParaRPr lang="en-US" altLang="zh-CN" sz="1600" dirty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Calibri" pitchFamily="34" charset="0"/>
                <a:cs typeface="Arial" charset="0"/>
              </a:rPr>
              <a:t>MDAS </a:t>
            </a:r>
            <a:r>
              <a:rPr lang="en-US" altLang="zh-CN" sz="1600" dirty="0">
                <a:latin typeface="Calibri" pitchFamily="34" charset="0"/>
                <a:cs typeface="Arial" charset="0"/>
              </a:rPr>
              <a:t>assisted user data congestion </a:t>
            </a:r>
            <a:r>
              <a:rPr lang="en-US" altLang="zh-CN" sz="1600" dirty="0" smtClean="0">
                <a:latin typeface="Calibri" pitchFamily="34" charset="0"/>
                <a:cs typeface="Arial" charset="0"/>
              </a:rPr>
              <a:t>analysis use case.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slice resource allocation </a:t>
            </a:r>
            <a:endParaRPr lang="en-US" altLang="zh-CN" sz="1600" dirty="0" smtClean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E2E latency assurance </a:t>
            </a:r>
            <a:endParaRPr lang="en-US" altLang="zh-CN" sz="1600" dirty="0" smtClean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SLS translation </a:t>
            </a:r>
            <a:endParaRPr lang="en-US" altLang="zh-CN" sz="1600" dirty="0" smtClean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NWDAF related use cases </a:t>
            </a:r>
            <a:endParaRPr lang="en-US" altLang="zh-CN" sz="1600" dirty="0" smtClean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KPI anomaly </a:t>
            </a:r>
            <a:r>
              <a:rPr lang="en-US" altLang="zh-CN" sz="1600" dirty="0" smtClean="0">
                <a:latin typeface="Calibri" pitchFamily="34" charset="0"/>
                <a:cs typeface="Arial" charset="0"/>
              </a:rPr>
              <a:t>detection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MDAS assisted alarm incident detection</a:t>
            </a:r>
            <a:endParaRPr lang="en-US" altLang="zh-CN" sz="1600" dirty="0" smtClean="0">
              <a:latin typeface="Calibri" pitchFamily="34" charset="0"/>
              <a:cs typeface="Arial" charset="0"/>
            </a:endParaRP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Calibri" pitchFamily="34" charset="0"/>
                <a:cs typeface="Arial" charset="0"/>
              </a:rPr>
              <a:t>The relation between MDA and SON</a:t>
            </a:r>
          </a:p>
          <a:p>
            <a:pPr marL="779463" lvl="1" indent="-171450"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Calibri" pitchFamily="34" charset="0"/>
                <a:cs typeface="Arial" charset="0"/>
              </a:rPr>
              <a:t>MDA process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200598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4279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</p:spPr>
        <p:txBody>
          <a:bodyPr/>
          <a:lstStyle/>
          <a:p>
            <a:pPr>
              <a:defRPr/>
            </a:pPr>
            <a:fld id="{7EBD5529-8DB2-471E-8DD4-6944BD8CB61E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err="1" smtClean="0"/>
              <a:t>eNRM</a:t>
            </a:r>
            <a:r>
              <a:rPr lang="en-US" altLang="zh-CN" sz="3200" kern="0" dirty="0" smtClean="0"/>
              <a:t>/5</a:t>
            </a:r>
            <a:r>
              <a:rPr lang="en-US" altLang="zh-CN" sz="3200" kern="0" dirty="0" smtClean="0"/>
              <a:t>G_SLICE_ePA/TM_SBMA/QOED/5GDMS/5G_SLICE_ePA_KPI/OAM_RTT</a:t>
            </a:r>
            <a:r>
              <a:rPr lang="en-US" altLang="zh-CN" sz="3200" kern="0" dirty="0" smtClean="0"/>
              <a:t>/FS_5GSAT_MO/FS_PROTIMP (1/3)</a:t>
            </a:r>
            <a:endParaRPr lang="sv-SE" sz="3200" kern="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584657"/>
              </p:ext>
            </p:extLst>
          </p:nvPr>
        </p:nvGraphicFramePr>
        <p:xfrm>
          <a:off x="205572" y="1139451"/>
          <a:ext cx="11644808" cy="493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48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497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04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7610"/>
                <a:gridCol w="974709"/>
                <a:gridCol w="12618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6968"/>
                <a:gridCol w="15067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18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95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TS/TR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reference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 smtClean="0"/>
                        <a:t>Rapporteur</a:t>
                      </a: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eNRM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NRM enhancements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40%-&gt;80%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28.541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2"/>
                        </a:rPr>
                        <a:t>SP-190140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RAN3, ORAN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(potentially)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NR, 5GC modelling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5G_SLICE_ePA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Enhancement of performance assurance for 5G networks including network slicing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%-&gt;90%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28.552/28.554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3"/>
                        </a:rPr>
                        <a:t>SP-190247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Intel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,CMCC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TM_SBMA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10%-&gt;</a:t>
                      </a: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32.421/ 32.422/ 28.530/ 28.532/28.533/ 28.540/28.541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4"/>
                        </a:rPr>
                        <a:t>SP-181073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RAN2, SA2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Trace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QOED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QoE measurement collection 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70%-&gt;75%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28.404/28.405/28.406/28.307/28.308/28.309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/>
                        </a:rPr>
                        <a:t>SP-181069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RAN2, RAN3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5GDMS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Discovery of management services in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65%-&gt;70%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28.533/28.532/531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6"/>
                        </a:rPr>
                        <a:t>SP-181072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based discovery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5G_SLICE_ePA-KPI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KPI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ctr" defTabSz="1219170" rtl="0" eaLnBrk="1" fontAlgn="t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0%-&gt;15%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ctr" defTabSz="1219170" rtl="0" eaLnBrk="1" fontAlgn="t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28.550/28.554</a:t>
                      </a:r>
                    </a:p>
                    <a:p>
                      <a:pPr marL="82550" indent="0" algn="ctr" defTabSz="1219170" rtl="0" eaLnBrk="1" fontAlgn="t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28.622/28.532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SP-190881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5958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OAM_RTT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Streaming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0%-&gt;25%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32.421/32.422/32.423/28.532/28.533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SP-190782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trace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42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FS_5GSAT_MO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on management and orchestration aspects with integrated satellite components in a 5G network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30%-&gt;45%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28.808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SP-190138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Thales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SA2,RAN3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, RAN1,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modelling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11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FS_PROTIMP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/>
                        </a:rPr>
                        <a:t>SP-180597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75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0562" y="1369059"/>
            <a:ext cx="10225473" cy="49552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altLang="zh-CN" sz="1400" b="1" dirty="0" err="1" smtClean="0">
                <a:latin typeface="Calibri" pitchFamily="34" charset="0"/>
                <a:cs typeface="Arial" charset="0"/>
              </a:rPr>
              <a:t>eNRM</a:t>
            </a:r>
            <a:r>
              <a:rPr lang="zh-CN" altLang="en-US" sz="1400" b="1" dirty="0" smtClean="0">
                <a:latin typeface="Calibri" pitchFamily="34" charset="0"/>
                <a:cs typeface="Arial" charset="0"/>
              </a:rPr>
              <a:t>：</a:t>
            </a:r>
            <a:endParaRPr lang="en-US" altLang="zh-CN" sz="1400" b="1" dirty="0" smtClean="0">
              <a:latin typeface="Calibri" pitchFamily="34" charset="0"/>
              <a:cs typeface="Arial" charset="0"/>
            </a:endParaRPr>
          </a:p>
          <a:p>
            <a:pPr lvl="1"/>
            <a:r>
              <a:rPr lang="en-GB" altLang="zh-CN" sz="1200" b="1" dirty="0" smtClean="0"/>
              <a:t>Summary </a:t>
            </a:r>
            <a:r>
              <a:rPr lang="en-GB" altLang="zh-CN" sz="1200" b="1" dirty="0"/>
              <a:t>of progress: 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200" dirty="0"/>
              <a:t>During this meeting, </a:t>
            </a:r>
            <a:r>
              <a:rPr lang="en-GB" altLang="zh-CN" sz="1200" dirty="0" err="1"/>
              <a:t>eNRM</a:t>
            </a:r>
            <a:r>
              <a:rPr lang="en-GB" altLang="zh-CN" sz="1200" dirty="0"/>
              <a:t> contributions related to Service Based Architecture (SBA) of 5GC support, RRM Policy, RIM support and GST mapping were discussed, stage 3 NRM CRs for the new stage 2 changes and to align with existing State 2 (as shown in red of the table) are moved to email approval. </a:t>
            </a:r>
            <a:r>
              <a:rPr lang="en-GB" altLang="zh-CN" sz="1200" b="1" dirty="0"/>
              <a:t> </a:t>
            </a:r>
            <a:endParaRPr lang="zh-CN" altLang="zh-CN" sz="1200" dirty="0"/>
          </a:p>
          <a:p>
            <a:pPr lvl="1"/>
            <a:r>
              <a:rPr lang="en-GB" altLang="zh-CN" sz="1200" b="1" dirty="0"/>
              <a:t>Outstanding issues: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200" dirty="0"/>
              <a:t>In both Rel15 and Rel16, NRM stage 3 were built based on new style guide which can be used as baseline for new NRM CR, however inconsistence between stage 2 and 3 for Rel16 will be still existed till SA#86 in Dec.  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200" dirty="0"/>
              <a:t>Split modelling in SA5 NRM for non-split </a:t>
            </a:r>
            <a:r>
              <a:rPr lang="en-GB" altLang="zh-CN" sz="1200" dirty="0" err="1"/>
              <a:t>gNB</a:t>
            </a:r>
            <a:r>
              <a:rPr lang="en-GB" altLang="zh-CN" sz="1200" dirty="0"/>
              <a:t> deployment is not well understood by RAN2 and RAN3</a:t>
            </a:r>
            <a:endParaRPr lang="zh-CN" altLang="zh-CN" sz="1200" dirty="0"/>
          </a:p>
          <a:p>
            <a:r>
              <a:rPr lang="en-GB" altLang="zh-CN" sz="1400" b="1" dirty="0" smtClean="0">
                <a:latin typeface="Calibri" pitchFamily="34" charset="0"/>
                <a:cs typeface="Arial" charset="0"/>
              </a:rPr>
              <a:t>5G_SLICE_ePA: </a:t>
            </a:r>
            <a:r>
              <a:rPr lang="en-GB" altLang="zh-CN" sz="1200" dirty="0" smtClean="0"/>
              <a:t>The </a:t>
            </a:r>
            <a:r>
              <a:rPr lang="en-GB" altLang="zh-CN" sz="1200" dirty="0"/>
              <a:t>group discussed the following topics:</a:t>
            </a:r>
            <a:endParaRPr lang="zh-CN" altLang="zh-CN" sz="105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NSI/NSSI performance assurance;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QFI1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Flow </a:t>
            </a:r>
            <a:r>
              <a:rPr lang="en-US" altLang="zh-CN" sz="1200" dirty="0" err="1"/>
              <a:t>Retainability</a:t>
            </a:r>
            <a:r>
              <a:rPr lang="en-US" altLang="zh-CN" sz="1200" dirty="0"/>
              <a:t> monitoring related measurements.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LS with RAN2 on alignment of L2 measurements;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LS with RAN3 on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monitoring of URLLC;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on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flow setup via initial Context Setup;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on E-RAB setup via initial Context Setup;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on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flow modification in NG-RAN and non-3GPP access;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on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flow setup in non-3GPP access;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on RTT delay between PSA UPF and UE;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related to registration via trusted non-3GPP access;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related to service request via trusted non-3GPP access;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Measurements related to handover between 5GS and EPS;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Clarification of the NSI and NSSI performance assurance;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KPI related to Mean number of successful periodic registration updates;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KPI related to successful rate of mobility registration updates of Single Network Slice Instance;</a:t>
            </a:r>
            <a:endParaRPr lang="zh-CN" altLang="zh-CN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sz="1200" dirty="0"/>
              <a:t>Re-organization of the structure of TS </a:t>
            </a:r>
            <a:r>
              <a:rPr lang="en-US" altLang="zh-CN" sz="1200" dirty="0" smtClean="0"/>
              <a:t>28.552</a:t>
            </a:r>
            <a:endParaRPr lang="zh-CN" altLang="zh-CN" sz="1200" dirty="0"/>
          </a:p>
        </p:txBody>
      </p:sp>
      <p:sp>
        <p:nvSpPr>
          <p:cNvPr id="7" name="文本框 6"/>
          <p:cNvSpPr txBox="1"/>
          <p:nvPr/>
        </p:nvSpPr>
        <p:spPr>
          <a:xfrm>
            <a:off x="350562" y="1076671"/>
            <a:ext cx="977662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err="1" smtClean="0"/>
              <a:t>eNRM</a:t>
            </a:r>
            <a:r>
              <a:rPr lang="en-US" altLang="zh-CN" sz="3200" kern="0" dirty="0" smtClean="0"/>
              <a:t>/5</a:t>
            </a:r>
            <a:r>
              <a:rPr lang="en-US" altLang="zh-CN" sz="3200" kern="0" dirty="0" smtClean="0"/>
              <a:t>G_SLICE_ePA/TM_SBMA/QOED/5GDMS/5G_SLICE_ePA_KPI/OAM_RTT</a:t>
            </a:r>
            <a:r>
              <a:rPr lang="en-US" altLang="zh-CN" sz="3200" kern="0" dirty="0" smtClean="0"/>
              <a:t>/FS_5GSAT_MO/FS_PROTIMP (2/3)</a:t>
            </a:r>
            <a:endParaRPr lang="sv-SE" sz="3200" kern="0" dirty="0"/>
          </a:p>
        </p:txBody>
      </p:sp>
    </p:spTree>
    <p:extLst>
      <p:ext uri="{BB962C8B-B14F-4D97-AF65-F5344CB8AC3E}">
        <p14:creationId xmlns:p14="http://schemas.microsoft.com/office/powerpoint/2010/main" val="72996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8153" y="1985084"/>
            <a:ext cx="10225473" cy="4401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altLang="zh-CN" sz="1400" b="1" dirty="0" smtClean="0"/>
              <a:t>QOED: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Correcting </a:t>
            </a:r>
            <a:r>
              <a:rPr lang="en-US" altLang="zh-CN" sz="1400" dirty="0"/>
              <a:t>UE request session id, Correcting recording session </a:t>
            </a:r>
            <a:r>
              <a:rPr lang="en-US" altLang="zh-CN" sz="1400" dirty="0" smtClean="0"/>
              <a:t>id, introduction, scope and reference to 28.406 are agreed. </a:t>
            </a:r>
            <a:endParaRPr lang="zh-CN" altLang="zh-CN" sz="1400" dirty="0"/>
          </a:p>
          <a:p>
            <a:r>
              <a:rPr lang="en-GB" altLang="zh-CN" sz="1400" b="1" dirty="0" smtClean="0"/>
              <a:t>5GDMS: The </a:t>
            </a:r>
            <a:r>
              <a:rPr lang="en-GB" altLang="zh-CN" sz="1400" b="1" dirty="0"/>
              <a:t>group discussed the </a:t>
            </a:r>
            <a:r>
              <a:rPr lang="en-GB" altLang="zh-CN" sz="1400" b="1" dirty="0" smtClean="0"/>
              <a:t>following</a:t>
            </a:r>
            <a:endParaRPr lang="zh-CN" altLang="zh-CN" sz="1400" b="1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Potential solution for </a:t>
            </a:r>
            <a:r>
              <a:rPr lang="en-GB" altLang="zh-CN" sz="1400" dirty="0" err="1"/>
              <a:t>MnS</a:t>
            </a:r>
            <a:r>
              <a:rPr lang="en-GB" altLang="zh-CN" sz="1400" dirty="0"/>
              <a:t> instance URI discovery </a:t>
            </a:r>
            <a:endParaRPr lang="zh-CN" altLang="zh-CN" sz="1400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How to obtain the URI of </a:t>
            </a:r>
            <a:r>
              <a:rPr lang="en-GB" altLang="zh-CN" sz="1400" dirty="0" err="1"/>
              <a:t>MnS</a:t>
            </a:r>
            <a:r>
              <a:rPr lang="en-GB" altLang="zh-CN" sz="1400" dirty="0"/>
              <a:t> instance </a:t>
            </a:r>
            <a:endParaRPr lang="zh-CN" altLang="zh-CN" sz="1400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Stage 2 definition for </a:t>
            </a:r>
            <a:r>
              <a:rPr lang="en-GB" altLang="zh-CN" sz="1400" dirty="0" err="1"/>
              <a:t>MnS</a:t>
            </a:r>
            <a:r>
              <a:rPr lang="en-GB" altLang="zh-CN" sz="1400" dirty="0"/>
              <a:t> capability query</a:t>
            </a:r>
            <a:endParaRPr lang="zh-CN" altLang="zh-CN" sz="1400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Exposure governance potential solution and way forward</a:t>
            </a:r>
            <a:endParaRPr lang="zh-CN" altLang="zh-CN" sz="1400" dirty="0"/>
          </a:p>
          <a:p>
            <a:r>
              <a:rPr lang="zh-CN" altLang="zh-CN" sz="1400" b="1" dirty="0" smtClean="0"/>
              <a:t>5</a:t>
            </a:r>
            <a:r>
              <a:rPr lang="zh-CN" altLang="zh-CN" sz="1400" b="1" dirty="0"/>
              <a:t>G_SLICE_ePA-</a:t>
            </a:r>
            <a:r>
              <a:rPr lang="zh-CN" altLang="zh-CN" sz="1400" b="1" dirty="0" smtClean="0"/>
              <a:t>KPI:</a:t>
            </a:r>
            <a:endParaRPr lang="en-US" altLang="zh-CN" sz="1400" b="1" dirty="0" smtClean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way forward </a:t>
            </a:r>
            <a:r>
              <a:rPr lang="en-GB" altLang="zh-CN" sz="1400" dirty="0" smtClean="0"/>
              <a:t>discussion paper </a:t>
            </a:r>
            <a:r>
              <a:rPr lang="en-US" altLang="zh-CN" sz="1400" dirty="0" smtClean="0"/>
              <a:t>is endorsed</a:t>
            </a:r>
            <a:r>
              <a:rPr lang="en-GB" altLang="zh-CN" sz="1400" dirty="0" smtClean="0"/>
              <a:t>. </a:t>
            </a:r>
            <a:endParaRPr lang="zh-CN" altLang="zh-CN" sz="1400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update </a:t>
            </a:r>
            <a:r>
              <a:rPr lang="en-GB" altLang="zh-CN" sz="1400" dirty="0"/>
              <a:t>of </a:t>
            </a:r>
            <a:r>
              <a:rPr lang="en-GB" altLang="zh-CN" sz="1400" dirty="0" smtClean="0"/>
              <a:t>scope is agreed.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More discussion are needed for KPI </a:t>
            </a:r>
            <a:r>
              <a:rPr lang="en-GB" altLang="zh-CN" sz="1400" dirty="0"/>
              <a:t>job control related use cases, </a:t>
            </a:r>
            <a:r>
              <a:rPr lang="en-US" altLang="zh-CN" sz="1400" dirty="0" smtClean="0"/>
              <a:t>services and </a:t>
            </a:r>
            <a:r>
              <a:rPr lang="en-GB" altLang="zh-CN" sz="1400" dirty="0" smtClean="0"/>
              <a:t>KPI template.</a:t>
            </a:r>
            <a:endParaRPr lang="en-US" altLang="zh-CN" sz="1400" b="1" dirty="0"/>
          </a:p>
          <a:p>
            <a:r>
              <a:rPr lang="zh-CN" altLang="zh-CN" sz="1400" b="1" dirty="0" smtClean="0"/>
              <a:t>OAM</a:t>
            </a:r>
            <a:r>
              <a:rPr lang="zh-CN" altLang="zh-CN" sz="1400" b="1" dirty="0"/>
              <a:t>_</a:t>
            </a:r>
            <a:r>
              <a:rPr lang="zh-CN" altLang="zh-CN" sz="1400" b="1" dirty="0" smtClean="0"/>
              <a:t>RTT</a:t>
            </a:r>
            <a:r>
              <a:rPr lang="en-US" altLang="zh-CN" sz="1400" b="1" dirty="0" smtClean="0"/>
              <a:t>: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/>
              <a:t>progress: Group discussed and agreed requirements and use cases for streaming trace reporting.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/>
              <a:t>Outstanding issues: The planned work on TS 32.421 is completed. The work on TSs 32.422 and 32.423 will continue.</a:t>
            </a:r>
          </a:p>
          <a:p>
            <a:r>
              <a:rPr lang="en-GB" altLang="zh-CN" sz="1400" b="1" dirty="0" smtClean="0"/>
              <a:t>FS_5GSAT_MO: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Three use cases have been introduced with the associated potential requirements.</a:t>
            </a:r>
            <a:endParaRPr lang="zh-CN" altLang="zh-CN" sz="1400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GB" altLang="zh-CN" sz="1400" dirty="0"/>
              <a:t>A ‘Concepts and Background’ clause was introduced and approved.</a:t>
            </a:r>
            <a:endParaRPr lang="zh-CN" altLang="zh-CN" sz="1400" dirty="0"/>
          </a:p>
          <a:p>
            <a:endParaRPr lang="zh-CN" altLang="zh-CN" sz="1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348153" y="1556243"/>
            <a:ext cx="977662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err="1" smtClean="0"/>
              <a:t>eNRM</a:t>
            </a:r>
            <a:r>
              <a:rPr lang="en-US" altLang="zh-CN" sz="3200" kern="0" dirty="0" smtClean="0"/>
              <a:t>/5</a:t>
            </a:r>
            <a:r>
              <a:rPr lang="en-US" altLang="zh-CN" sz="3200" kern="0" dirty="0" smtClean="0"/>
              <a:t>G_SLICE_ePA/TM_SBMA/QOED/5GDMS/5G_SLICE_ePA_KPI/OAM_RTT</a:t>
            </a:r>
            <a:r>
              <a:rPr lang="en-US" altLang="zh-CN" sz="3200" kern="0" dirty="0" smtClean="0"/>
              <a:t>/FS_5GSAT_MO/FS_PROTIMP (3/3)</a:t>
            </a:r>
            <a:endParaRPr lang="sv-SE" sz="3200" kern="0" dirty="0"/>
          </a:p>
        </p:txBody>
      </p:sp>
    </p:spTree>
    <p:extLst>
      <p:ext uri="{BB962C8B-B14F-4D97-AF65-F5344CB8AC3E}">
        <p14:creationId xmlns:p14="http://schemas.microsoft.com/office/powerpoint/2010/main" val="9623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 smtClean="0"/>
              <a:t>EE_5G</a:t>
            </a:r>
            <a:endParaRPr lang="sv-SE" sz="3200" kern="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395290"/>
              </p:ext>
            </p:extLst>
          </p:nvPr>
        </p:nvGraphicFramePr>
        <p:xfrm>
          <a:off x="330512" y="1417609"/>
          <a:ext cx="11273564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33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2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011"/>
                <a:gridCol w="1374127"/>
                <a:gridCol w="1374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7071"/>
                <a:gridCol w="13391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206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909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Rapporteur</a:t>
                      </a:r>
                    </a:p>
                    <a:p>
                      <a:pPr marL="0" algn="ctr" defTabSz="1219170" rtl="0" eaLnBrk="1" latinLnBrk="0" hangingPunct="1"/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EE_5G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efficiency of 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70%-&gt;90%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28.310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SP-180819</a:t>
                      </a:r>
                      <a:endParaRPr lang="sv-SE" sz="12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Orange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ETSI EE, ITU-T SG5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saving, EE measurements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45969" y="2990455"/>
            <a:ext cx="110426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Draft TS 28.310 has been cleaned up, based on </a:t>
            </a:r>
            <a:r>
              <a:rPr lang="en-GB" altLang="zh-CN" sz="1600" dirty="0" err="1"/>
              <a:t>Edithelp’s</a:t>
            </a:r>
            <a:r>
              <a:rPr lang="en-GB" altLang="zh-CN" sz="1600" dirty="0"/>
              <a:t> comments</a:t>
            </a:r>
            <a:endParaRPr lang="zh-CN" altLang="zh-CN" sz="16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Energy saving. The following has been introduced in draft TS 28.310: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600" dirty="0"/>
              <a:t>Concepts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600" dirty="0"/>
              <a:t>A new scenario with corresponding requirements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600" dirty="0"/>
              <a:t>An overview of various solutions (centralized, distributed)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zh-CN" sz="1600" dirty="0"/>
              <a:t>A detailed description of a solution for energy saving</a:t>
            </a:r>
            <a:endParaRPr lang="zh-CN" altLang="zh-CN" sz="16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A KPI for Energy Efficiency of 5G has been proposed to be introduced in TS 28.554; it applies to both non-split and split </a:t>
            </a:r>
            <a:r>
              <a:rPr lang="en-GB" altLang="zh-CN" sz="1600" dirty="0" err="1"/>
              <a:t>gNBs</a:t>
            </a:r>
            <a:endParaRPr lang="zh-CN" altLang="zh-CN" sz="16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A LS out to RAN3 (Cc. RAN2) has been discussed to inform them of our progress; it shall be updated to reflect the latest achievement from this meeting, regarding e.g. energy saving solutions, EE KPI. It will be sent for email approval.</a:t>
            </a:r>
            <a:endParaRPr lang="zh-CN" altLang="zh-CN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330512" y="2682678"/>
            <a:ext cx="11273566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0190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 smtClean="0"/>
              <a:t>ONAP3GPP</a:t>
            </a:r>
            <a:endParaRPr lang="sv-SE" sz="3200" kern="0" dirty="0"/>
          </a:p>
        </p:txBody>
      </p:sp>
      <p:sp>
        <p:nvSpPr>
          <p:cNvPr id="6" name="矩形 5"/>
          <p:cNvSpPr/>
          <p:nvPr/>
        </p:nvSpPr>
        <p:spPr>
          <a:xfrm>
            <a:off x="255588" y="973500"/>
            <a:ext cx="2438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G. </a:t>
            </a:r>
            <a:r>
              <a:rPr lang="en-US" altLang="zh-CN" sz="1400" b="1" dirty="0">
                <a:solidFill>
                  <a:srgbClr val="000000"/>
                </a:solidFill>
              </a:rPr>
              <a:t>3GPP ONAP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integration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4827480"/>
              </p:ext>
            </p:extLst>
          </p:nvPr>
        </p:nvGraphicFramePr>
        <p:xfrm>
          <a:off x="324160" y="1281277"/>
          <a:ext cx="11273568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816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264053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058775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111784"/>
                <a:gridCol w="1221628"/>
                <a:gridCol w="1221628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221628"/>
                <a:gridCol w="122162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2162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TS/TR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Rapporteur</a:t>
                      </a:r>
                    </a:p>
                    <a:p>
                      <a:pPr algn="ctr"/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ONAP3GPP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Integration of ONAP and 3GPP 5G management framework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25%-&gt;40%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28.540/28.622/28.623/28.532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SP-190139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Orange, AT&amp;T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24160" y="2594555"/>
            <a:ext cx="11273566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749298" y="2996325"/>
            <a:ext cx="107378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altLang="zh-CN" sz="1600" dirty="0" smtClean="0"/>
              <a:t>No </a:t>
            </a:r>
            <a:r>
              <a:rPr lang="en-GB" altLang="zh-CN" sz="1600" dirty="0"/>
              <a:t>CRs or </a:t>
            </a:r>
            <a:r>
              <a:rPr lang="en-GB" altLang="zh-CN" sz="1600" dirty="0" err="1"/>
              <a:t>pCRs</a:t>
            </a:r>
            <a:r>
              <a:rPr lang="en-GB" altLang="zh-CN" sz="1600" dirty="0"/>
              <a:t> were agreed on initial presentation but significant discussions were </a:t>
            </a:r>
            <a:r>
              <a:rPr lang="en-GB" altLang="zh-CN" sz="1600" dirty="0" smtClean="0"/>
              <a:t>held regarding the 3GPP-ONAP integration, </a:t>
            </a:r>
            <a:r>
              <a:rPr lang="en-GB" altLang="zh-CN" sz="1600" dirty="0"/>
              <a:t>leading to offline agreements and revisions.</a:t>
            </a:r>
            <a:endParaRPr lang="zh-CN" altLang="zh-CN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altLang="zh-CN" sz="1600" dirty="0"/>
              <a:t>The group discussed the following topics:</a:t>
            </a:r>
            <a:endParaRPr lang="zh-CN" altLang="zh-CN" sz="1600" dirty="0"/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GB" altLang="zh-CN" sz="1600" dirty="0" smtClean="0"/>
              <a:t>Way of 3GPP-ONAP Cooperation</a:t>
            </a:r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GB" altLang="zh-CN" sz="1600" dirty="0" err="1" smtClean="0"/>
              <a:t>RESTful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CM and PM notifications</a:t>
            </a:r>
            <a:endParaRPr lang="zh-CN" altLang="zh-CN" sz="1600" dirty="0"/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The “shadow TS” for the Heartbeat </a:t>
            </a:r>
            <a:r>
              <a:rPr lang="en-GB" altLang="zh-CN" sz="1600" dirty="0" err="1"/>
              <a:t>MnS</a:t>
            </a:r>
            <a:endParaRPr lang="zh-CN" altLang="zh-CN" sz="1600" dirty="0"/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Heartbeat NRM fragment</a:t>
            </a:r>
            <a:endParaRPr lang="zh-CN" altLang="zh-CN" sz="1600" dirty="0"/>
          </a:p>
          <a:p>
            <a:pPr marL="950913" lvl="1" indent="-342900">
              <a:buFont typeface="Wingdings" panose="05000000000000000000" pitchFamily="2" charset="2"/>
              <a:buChar char="Ø"/>
            </a:pPr>
            <a:r>
              <a:rPr lang="en-GB" altLang="zh-CN" sz="1600" dirty="0"/>
              <a:t>Heartbeat </a:t>
            </a:r>
            <a:r>
              <a:rPr lang="en-GB" altLang="zh-CN" sz="1600" dirty="0" err="1"/>
              <a:t>MnS</a:t>
            </a:r>
            <a:r>
              <a:rPr lang="en-GB" altLang="zh-CN" sz="1600" dirty="0"/>
              <a:t> specification approach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1088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 smtClean="0"/>
              <a:t>NETPOL</a:t>
            </a:r>
            <a:endParaRPr lang="sv-SE" sz="32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975530"/>
              </p:ext>
            </p:extLst>
          </p:nvPr>
        </p:nvGraphicFramePr>
        <p:xfrm>
          <a:off x="280492" y="1155217"/>
          <a:ext cx="11644808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48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497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04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7610"/>
                <a:gridCol w="974709"/>
                <a:gridCol w="12618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6968"/>
                <a:gridCol w="15067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618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95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TS/TR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reference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 smtClean="0"/>
                        <a:t>Rapporteur</a:t>
                      </a: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NETPOL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policy 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mobile networks based on NFV scenarios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85%-&gt;90%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28.311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SP-180821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 NFV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Virtualization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80492" y="2533224"/>
            <a:ext cx="11545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altLang="zh-CN" sz="1400" dirty="0" smtClean="0"/>
              <a:t>During </a:t>
            </a:r>
            <a:r>
              <a:rPr lang="en-GB" altLang="zh-CN" sz="1400" dirty="0"/>
              <a:t>the session, 8 papers about the content for 28.311. Updating its WID’s scope by adding Solution Sets, the choices for 28311 Solution Set, adding </a:t>
            </a:r>
            <a:r>
              <a:rPr lang="en-GB" altLang="zh-CN" sz="1400" dirty="0" err="1"/>
              <a:t>Soution</a:t>
            </a:r>
            <a:r>
              <a:rPr lang="en-GB" altLang="zh-CN" sz="1400" dirty="0"/>
              <a:t> Set definitions, adding XML definition, adding SOAP Solution Set of 28.311 are discussed.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80492" y="2185706"/>
            <a:ext cx="1164480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280492" y="826531"/>
            <a:ext cx="1927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H. NFV management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40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</a:t>
            </a:r>
            <a:r>
              <a:rPr lang="sv-SE" smtClean="0"/>
              <a:t>to SA#86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7691127"/>
              </p:ext>
            </p:extLst>
          </p:nvPr>
        </p:nvGraphicFramePr>
        <p:xfrm>
          <a:off x="263778" y="1506687"/>
          <a:ext cx="11776295" cy="4581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560475"/>
                <a:gridCol w="2932386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TRs/TSs to be sent to SA#86 from this meeting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11" y="826475"/>
            <a:ext cx="9927772" cy="35646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95859" y="4392766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#127</a:t>
            </a:r>
            <a:endParaRPr lang="en-US" sz="1200" dirty="0"/>
          </a:p>
        </p:txBody>
      </p:sp>
      <p:sp>
        <p:nvSpPr>
          <p:cNvPr id="8" name="文本框 7"/>
          <p:cNvSpPr txBox="1"/>
          <p:nvPr/>
        </p:nvSpPr>
        <p:spPr>
          <a:xfrm>
            <a:off x="2727081" y="4393902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#128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023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#129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34654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#131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5411" y="4391131"/>
            <a:ext cx="925017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399" y="4380705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</a:rPr>
              <a:t>SA5 OAM time plan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02662" y="3266540"/>
            <a:ext cx="2607362" cy="24929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b-NO" sz="1200" b="1" dirty="0" smtClean="0"/>
              <a:t>SA5 Rel-16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Nov </a:t>
            </a:r>
            <a:r>
              <a:rPr lang="nb-NO" sz="1200" dirty="0"/>
              <a:t>2019 (</a:t>
            </a:r>
            <a:r>
              <a:rPr lang="nb-NO" sz="1200" dirty="0" smtClean="0"/>
              <a:t>SA5#128) </a:t>
            </a:r>
            <a:r>
              <a:rPr lang="nb-NO" sz="1200" dirty="0"/>
              <a:t>SA5 stage 1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Feb 2020 </a:t>
            </a:r>
            <a:r>
              <a:rPr lang="nb-NO" sz="1200" dirty="0"/>
              <a:t>(</a:t>
            </a:r>
            <a:r>
              <a:rPr lang="nb-NO" sz="1200" dirty="0" smtClean="0"/>
              <a:t>SA5#129) </a:t>
            </a:r>
            <a:r>
              <a:rPr lang="nb-NO" sz="1200" dirty="0"/>
              <a:t>SA5 stage </a:t>
            </a:r>
            <a:r>
              <a:rPr lang="nb-NO" sz="1200" dirty="0" smtClean="0"/>
              <a:t>2+3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sz="1200" dirty="0"/>
          </a:p>
          <a:p>
            <a:r>
              <a:rPr lang="nb-NO" altLang="zh-CN" sz="1200" b="1" dirty="0"/>
              <a:t>SA5 </a:t>
            </a:r>
            <a:r>
              <a:rPr lang="nb-NO" sz="1200" b="1" dirty="0" smtClean="0"/>
              <a:t>Rel-17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Oct </a:t>
            </a:r>
            <a:r>
              <a:rPr lang="en-US" altLang="en-US" sz="1200" dirty="0"/>
              <a:t>2019 (</a:t>
            </a:r>
            <a:r>
              <a:rPr lang="en-US" altLang="en-US" sz="1200" dirty="0" smtClean="0"/>
              <a:t>SA5#127) </a:t>
            </a:r>
            <a:r>
              <a:rPr lang="en-US" altLang="en-US" sz="1200" dirty="0"/>
              <a:t>SA5 </a:t>
            </a:r>
            <a:r>
              <a:rPr lang="en-US" altLang="en-US" sz="1200" dirty="0" smtClean="0"/>
              <a:t>trigger the discussion </a:t>
            </a:r>
            <a:r>
              <a:rPr lang="en-US" altLang="en-US" sz="1200" dirty="0"/>
              <a:t>of R17 </a:t>
            </a:r>
            <a:r>
              <a:rPr lang="en-US" altLang="en-US" sz="1200" dirty="0" smtClean="0"/>
              <a:t>WIs/SIs</a:t>
            </a:r>
            <a:endParaRPr lang="en-US" altLang="en-US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Aug </a:t>
            </a:r>
            <a:r>
              <a:rPr lang="en-US" altLang="en-US" sz="1200" dirty="0"/>
              <a:t>2020 (</a:t>
            </a:r>
            <a:r>
              <a:rPr lang="en-US" altLang="en-US" sz="1200" dirty="0" smtClean="0"/>
              <a:t>SA5#132) </a:t>
            </a:r>
            <a:r>
              <a:rPr lang="en-US" altLang="en-US" sz="1200" dirty="0"/>
              <a:t>SA5 stage1 freeze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TBD)</a:t>
            </a:r>
            <a:endParaRPr lang="en-US" altLang="en-US" sz="1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 smtClean="0"/>
              <a:t>Stage 2+ stage 3 (TBD)</a:t>
            </a:r>
            <a:endParaRPr lang="nb-NO" sz="1200" dirty="0"/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2959892" y="4659954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4866802" y="4395738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132</a:t>
            </a:r>
            <a:endParaRPr lang="en-US" dirty="0"/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5108918" y="467496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142851" y="-74509"/>
            <a:ext cx="9602511" cy="1143000"/>
          </a:xfrm>
        </p:spPr>
        <p:txBody>
          <a:bodyPr/>
          <a:lstStyle/>
          <a:p>
            <a:pPr algn="l"/>
            <a:r>
              <a:rPr lang="en-US" sz="2800" dirty="0" smtClean="0"/>
              <a:t>Endorse</a:t>
            </a:r>
            <a:r>
              <a:rPr lang="en-US" altLang="zh-CN" sz="2800" dirty="0" smtClean="0"/>
              <a:t>d</a:t>
            </a:r>
            <a:r>
              <a:rPr lang="en-US" sz="2800" dirty="0" smtClean="0"/>
              <a:t> SA5 </a:t>
            </a:r>
            <a:r>
              <a:rPr lang="en-US" sz="2800" dirty="0"/>
              <a:t>OAM </a:t>
            </a:r>
            <a:r>
              <a:rPr lang="en-US" sz="2800" dirty="0" err="1"/>
              <a:t>timeplan</a:t>
            </a:r>
            <a:r>
              <a:rPr lang="en-US" sz="2800" dirty="0"/>
              <a:t> </a:t>
            </a:r>
            <a:r>
              <a:rPr lang="en-US" sz="2800" dirty="0" smtClean="0"/>
              <a:t>which sync </a:t>
            </a:r>
            <a:r>
              <a:rPr lang="en-US" sz="2800" dirty="0"/>
              <a:t>with the SA plan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04238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410197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133</a:t>
            </a:r>
            <a:endParaRPr 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949577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134</a:t>
            </a:r>
            <a:endParaRPr lang="en-US" dirty="0"/>
          </a:p>
        </p:txBody>
      </p:sp>
      <p:sp>
        <p:nvSpPr>
          <p:cNvPr id="21" name="圆角矩形 20"/>
          <p:cNvSpPr/>
          <p:nvPr/>
        </p:nvSpPr>
        <p:spPr bwMode="auto">
          <a:xfrm>
            <a:off x="2720362" y="470056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R16 </a:t>
            </a:r>
            <a:endParaRPr lang="en-US" sz="1000" dirty="0" smtClean="0">
              <a:solidFill>
                <a:schemeClr val="bg1"/>
              </a:solidFill>
            </a:endParaRPr>
          </a:p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stage </a:t>
            </a:r>
            <a:r>
              <a:rPr lang="en-US" sz="1000" dirty="0">
                <a:solidFill>
                  <a:schemeClr val="bg1"/>
                </a:solidFill>
              </a:rPr>
              <a:t>1 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3573714" y="4669765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圆角矩形 22"/>
          <p:cNvSpPr/>
          <p:nvPr/>
        </p:nvSpPr>
        <p:spPr bwMode="auto">
          <a:xfrm>
            <a:off x="3282209" y="470259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R16 </a:t>
            </a:r>
            <a:endParaRPr lang="en-US" sz="800" dirty="0" smtClean="0">
              <a:solidFill>
                <a:schemeClr val="bg1"/>
              </a:solidFill>
            </a:endParaRPr>
          </a:p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stage 2+3 </a:t>
            </a:r>
            <a:r>
              <a:rPr lang="en-US" sz="800" dirty="0">
                <a:solidFill>
                  <a:schemeClr val="bg1"/>
                </a:solidFill>
              </a:rPr>
              <a:t>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0985" y="4700562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Rel-16 </a:t>
            </a:r>
          </a:p>
          <a:p>
            <a:r>
              <a:rPr lang="en-US" sz="1000" dirty="0" smtClean="0"/>
              <a:t>Schedule</a:t>
            </a:r>
            <a:endParaRPr lang="en-US" sz="1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42851" y="5143530"/>
            <a:ext cx="679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Planning</a:t>
            </a:r>
            <a:endParaRPr lang="en-US" sz="1000" dirty="0"/>
          </a:p>
        </p:txBody>
      </p:sp>
      <p:sp>
        <p:nvSpPr>
          <p:cNvPr id="26" name="圆角矩形 25"/>
          <p:cNvSpPr/>
          <p:nvPr/>
        </p:nvSpPr>
        <p:spPr bwMode="auto">
          <a:xfrm>
            <a:off x="4833158" y="5717626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1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2851" y="5604409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Schedule</a:t>
            </a:r>
          </a:p>
          <a:p>
            <a:r>
              <a:rPr lang="en-US" sz="1000" dirty="0" smtClean="0"/>
              <a:t>(preliminary)</a:t>
            </a:r>
            <a:endParaRPr lang="en-US" sz="1000" dirty="0"/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4084506" y="4676842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圆角矩形 28"/>
          <p:cNvSpPr/>
          <p:nvPr/>
        </p:nvSpPr>
        <p:spPr bwMode="auto">
          <a:xfrm>
            <a:off x="2252919" y="5248212"/>
            <a:ext cx="1026684" cy="411496"/>
          </a:xfrm>
          <a:prstGeom prst="roundRect">
            <a:avLst/>
          </a:prstGeom>
          <a:solidFill>
            <a:srgbClr val="FF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 smtClean="0"/>
              <a:t>R17</a:t>
            </a:r>
          </a:p>
          <a:p>
            <a:pPr algn="ctr"/>
            <a:r>
              <a:rPr lang="en-US" sz="1000" dirty="0" smtClean="0"/>
              <a:t>Initial input</a:t>
            </a:r>
            <a:endParaRPr lang="en-US" sz="10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78463" y="4400182"/>
            <a:ext cx="50847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1xx</a:t>
            </a:r>
            <a:endParaRPr lang="en-US" dirty="0"/>
          </a:p>
        </p:txBody>
      </p:sp>
      <p:cxnSp>
        <p:nvCxnSpPr>
          <p:cNvPr id="31" name="直接连接符 30"/>
          <p:cNvCxnSpPr/>
          <p:nvPr/>
        </p:nvCxnSpPr>
        <p:spPr bwMode="auto">
          <a:xfrm flipH="1">
            <a:off x="6171482" y="4669765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圆角矩形 31"/>
          <p:cNvSpPr/>
          <p:nvPr/>
        </p:nvSpPr>
        <p:spPr bwMode="auto">
          <a:xfrm>
            <a:off x="5883195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2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33" name="曲线连接符 32"/>
          <p:cNvCxnSpPr>
            <a:stCxn id="29" idx="3"/>
            <a:endCxn id="26" idx="0"/>
          </p:cNvCxnSpPr>
          <p:nvPr/>
        </p:nvCxnSpPr>
        <p:spPr bwMode="auto">
          <a:xfrm>
            <a:off x="3279603" y="5453960"/>
            <a:ext cx="1889363" cy="263666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曲线连接符 33"/>
          <p:cNvCxnSpPr>
            <a:stCxn id="29" idx="3"/>
            <a:endCxn id="32" idx="0"/>
          </p:cNvCxnSpPr>
          <p:nvPr/>
        </p:nvCxnSpPr>
        <p:spPr bwMode="auto">
          <a:xfrm>
            <a:off x="3279603" y="5453960"/>
            <a:ext cx="2939400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曲线连接符 34"/>
          <p:cNvCxnSpPr>
            <a:stCxn id="29" idx="3"/>
            <a:endCxn id="38" idx="0"/>
          </p:cNvCxnSpPr>
          <p:nvPr/>
        </p:nvCxnSpPr>
        <p:spPr bwMode="auto">
          <a:xfrm>
            <a:off x="3279603" y="5453960"/>
            <a:ext cx="5169299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2484271" y="4646806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直接连接符 36"/>
          <p:cNvCxnSpPr/>
          <p:nvPr/>
        </p:nvCxnSpPr>
        <p:spPr bwMode="auto">
          <a:xfrm>
            <a:off x="8439596" y="4698210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圆角矩形 37"/>
          <p:cNvSpPr/>
          <p:nvPr/>
        </p:nvSpPr>
        <p:spPr bwMode="auto">
          <a:xfrm>
            <a:off x="8113094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/>
              <a:t>3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82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Edithelp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03334102"/>
              </p:ext>
            </p:extLst>
          </p:nvPr>
        </p:nvGraphicFramePr>
        <p:xfrm>
          <a:off x="413903" y="2216380"/>
          <a:ext cx="10981978" cy="126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747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2417231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TRs/TSs to be sent to </a:t>
                      </a:r>
                      <a:r>
                        <a:rPr lang="en-US" altLang="zh-CN" sz="1400" b="0" i="0" u="none" strike="noStrike" kern="1200" baseline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Edithelp </a:t>
                      </a:r>
                      <a:r>
                        <a:rPr lang="en-US" altLang="zh-CN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from this meeting</a:t>
                      </a:r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218368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 (1/2)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732913"/>
              </p:ext>
            </p:extLst>
          </p:nvPr>
        </p:nvGraphicFramePr>
        <p:xfrm>
          <a:off x="115219" y="1138787"/>
          <a:ext cx="11946577" cy="229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16486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43245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69184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88202"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S5‑196510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GSMA NEST to SA5 on End-to-End Network Slicing Gap analysis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GSMA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S5‑196879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S5‑196508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NGMN to SA5 on 5G End-to-End Architecture Framework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NGMN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S5‑196765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S5‑196523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Liaison from ETSI ISG ZSM to 3GPP SA5 Network slicing performance assurance and fault management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ETSI ISG ZSM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replied to </a:t>
                      </a:r>
                    </a:p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S5‑196819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S5‑196516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alignment between SA5 and RAN2 on L2 measurements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R2-1911841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repliedTo</a:t>
                      </a:r>
                      <a:endParaRPr lang="en-US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S5‑196841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Table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9487159"/>
              </p:ext>
            </p:extLst>
          </p:nvPr>
        </p:nvGraphicFramePr>
        <p:xfrm>
          <a:off x="115219" y="3430558"/>
          <a:ext cx="11946577" cy="2672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16486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43245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38820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S5‑196529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Resubmitted LS from ITU-T to SA5 on cooperation on methodology harmonization and REST-based network management framework (reply to 3GPPTSGSA5-S5-185553 and 3GPP TSG SA5 - S5-187340)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ITU-T SG2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S5‑196540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LS/r on Energy Efficiency on 5G (3GPP TSG SA5-S5-195667)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ITU-T SG5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S5‑196517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RAN3 Reply on radio resource management policy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R3-194550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S5‑196518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RAN2 to SA5 on radio resource management policy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R2-1911791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S5‑196520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RAN3 Reply on User Data Congestion Analytics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R3-194749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ctr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S5‑196522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LS from SA6 ccSA5 on 3GPP SA6 Study on Edge Computing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S6-191841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postponed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52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218368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 (2/2)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61947437"/>
              </p:ext>
            </p:extLst>
          </p:nvPr>
        </p:nvGraphicFramePr>
        <p:xfrm>
          <a:off x="115219" y="1138787"/>
          <a:ext cx="11946577" cy="3821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716486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243245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691849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269249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S5‑196509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CT4 ccSA5 on </a:t>
                      </a:r>
                      <a:r>
                        <a:rPr lang="en-US" altLang="zh-CN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ExternalDoc</a:t>
                      </a: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version number change enhancement to 21.900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C4-193801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noted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S5‑196512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on O-RAN Alliance &amp; 3GPP Coordination on O-RAN Alliance Outputs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O-RAN Alliance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S5‑196513 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Reply LS to “O-RAN Alliance &amp; 3GPP Coordination on O-RAN Alliance Outputs”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SP-190947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2277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S5‑196511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ETSI NFV to SA5 on ETSI completes work on YANG models for Virtualised Network Function and Network Services Descriptor specification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ETSI ISG NFV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S5‑196519 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RAN3 Reply on Data activity reporting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R3-194572 </a:t>
                      </a:r>
                    </a:p>
                    <a:p>
                      <a:pPr marL="82550" indent="0" algn="l" fontAlgn="t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S5‑196521 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LS from RAN3 ccSA5 on the IAB-indication to core network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R3-194787 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noted</a:t>
                      </a:r>
                      <a:endParaRPr lang="fr-F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S5‑196527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Resubmitted Reply LS from RAN2 to SA5 on the user plane latency measurement</a:t>
                      </a:r>
                      <a:endParaRPr lang="fr-FR" altLang="zh-CN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R2-1908144 </a:t>
                      </a:r>
                      <a:endParaRPr lang="fr-FR" altLang="zh-CN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lang="fr-FR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oted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20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S5‑196514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from RAN1 on response to SA5 LS on clarification of OAM requirements for RIM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R1-1909904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noted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0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51216956"/>
              </p:ext>
            </p:extLst>
          </p:nvPr>
        </p:nvGraphicFramePr>
        <p:xfrm>
          <a:off x="146697" y="1449617"/>
          <a:ext cx="11778017" cy="4457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718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6065890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14902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  <a:gridCol w="1460310">
                  <a:extLst>
                    <a:ext uri="{9D8B030D-6E8A-4147-A177-3AD203B41FA5}">
                      <a16:colId xmlns="" xmlns:a16="http://schemas.microsoft.com/office/drawing/2014/main" val="3690116950"/>
                    </a:ext>
                  </a:extLst>
                </a:gridCol>
                <a:gridCol w="1542197">
                  <a:extLst>
                    <a:ext uri="{9D8B030D-6E8A-4147-A177-3AD203B41FA5}">
                      <a16:colId xmlns="" xmlns:a16="http://schemas.microsoft.com/office/drawing/2014/main" val="2952368263"/>
                    </a:ext>
                  </a:extLst>
                </a:gridCol>
              </a:tblGrid>
              <a:tr h="869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S5‑196765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reply from 3GPP SA5 to NGMN on 5G End-to-End Architecture Framework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NGMN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GB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 TSG RAN, TSG SA, TSG SA WG2, TSG SA WG3, TSG SA WG6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S5‑196508</a:t>
                      </a:r>
                      <a:endParaRPr lang="fr-FR" altLang="zh-CN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S5‑196841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to: LS on alignment between SA5 and RAN2 on L2 measurements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RAN3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S5‑196516 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S5‑196879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to: LS from GSMA NEST to SA5 on End-to-End Network Slicing Gap analysis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GSMA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S5-196510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S5‑196819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to: Liaison from ETSI ISG ZSM to 3GPP SA5 Network slicing performance assurance and fault management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ETSI ZSM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GB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S5-196523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S5‑196792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3GPP – ONAP Cooperation &amp; </a:t>
                      </a:r>
                      <a:r>
                        <a:rPr lang="en-US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WoW</a:t>
                      </a: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ONAP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S5‑196891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to SA on GSMA GST/NEST translation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GB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TSG SA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GB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TSG SA WG2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S5‑196771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to RAN3 on energy efficiency of 5G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RAN3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 RAN2, SA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S5‑196840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to RAN3 on </a:t>
                      </a:r>
                      <a:r>
                        <a:rPr lang="en-US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monitoring for URLLC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RAN3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899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S5‑196868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to GSMA on GST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GSMA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3284455"/>
              </p:ext>
            </p:extLst>
          </p:nvPr>
        </p:nvGraphicFramePr>
        <p:xfrm>
          <a:off x="189596" y="1534345"/>
          <a:ext cx="11902965" cy="2255520"/>
        </p:xfrm>
        <a:graphic>
          <a:graphicData uri="http://schemas.openxmlformats.org/drawingml/2006/table">
            <a:tbl>
              <a:tblPr/>
              <a:tblGrid>
                <a:gridCol w="982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8491"/>
                <a:gridCol w="821411"/>
                <a:gridCol w="45870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91771"/>
                <a:gridCol w="2291771"/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Release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groups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S5‑196880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R17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policy management for 5G mobile networks based on NFV scenarios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SA2, ETSI NFV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443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S5‑196881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R17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management enhancements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 </a:t>
                      </a:r>
                    </a:p>
                    <a:p>
                      <a:pPr marL="82550" indent="0" algn="l" defTabSz="1219170" rtl="0" eaLnBrk="1" fontAlgn="t" latinLnBrk="0" hangingPunct="1"/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fr-F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SA2, RAN3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801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S5‑196584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/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R16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MDT in 5G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</a:t>
                      </a:r>
                      <a:r>
                        <a:rPr lang="en-US" altLang="zh-CN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Telecomunicazioni</a:t>
                      </a: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</a:t>
                      </a:r>
                      <a:r>
                        <a:rPr lang="en-US" altLang="zh-CN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82550" indent="0" algn="l" fontAlgn="t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t"/>
                      <a:r>
                        <a:rPr lang="fr-F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SA2, RAN3, RAN2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Documents endorsed by OA&amp;M SWG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9722144"/>
              </p:ext>
            </p:extLst>
          </p:nvPr>
        </p:nvGraphicFramePr>
        <p:xfrm>
          <a:off x="199697" y="1050878"/>
          <a:ext cx="11537378" cy="4214073"/>
        </p:xfrm>
        <a:graphic>
          <a:graphicData uri="http://schemas.openxmlformats.org/drawingml/2006/table">
            <a:tbl>
              <a:tblPr/>
              <a:tblGrid>
                <a:gridCol w="10405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301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3373"/>
                <a:gridCol w="2733373"/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topics and related groups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9433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S5‑196605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Double S1/NG discussion in relation to </a:t>
                      </a:r>
                      <a:r>
                        <a:rPr lang="en-US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retainability</a:t>
                      </a: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 Solutions &amp; Networks (I)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Flow Setup measurements (RAN2)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S5‑196333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on LS to RAN3 on QoS monitoring for URLLC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Finland Oy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monitoring (RAN3,SA2)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S5‑196887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about exposure governance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service exposure(TBD)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9433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S5‑196707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on Heartbeat MnS specification approach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AT&amp;T GNS Belgium SPRL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 of heartbeat</a:t>
                      </a:r>
                      <a:r>
                        <a:rPr lang="en-US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specifications.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S5‑196661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 Way forward of KPI reporting related MnS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 Corporation, China Telecom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KPI reporting mechanisms relation</a:t>
                      </a:r>
                      <a:r>
                        <a:rPr lang="en-US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</a:t>
                      </a:r>
                      <a:r>
                        <a:rPr lang="en-US" sz="14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exisiting</a:t>
                      </a:r>
                      <a:r>
                        <a:rPr lang="en-US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PM management services.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S5‑196673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Organizing Self Organizing Specifications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France S.A.S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 specification organization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4842"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S5‑196783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on the effect to existed 5G management system when introduced 5G SLA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 E-Commerce Co.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impact</a:t>
                      </a:r>
                      <a:r>
                        <a:rPr lang="en-US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the existing spec with introducing 5G SLA </a:t>
                      </a:r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596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1016000"/>
          </a:xfrm>
        </p:spPr>
        <p:txBody>
          <a:bodyPr/>
          <a:lstStyle/>
          <a:p>
            <a:pPr algn="l"/>
            <a:r>
              <a:rPr lang="en-US" sz="3600" dirty="0" smtClean="0"/>
              <a:t>Overview of SA5 OAM ongoing WIs/SIs progress</a:t>
            </a:r>
            <a:endParaRPr 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9267497" y="3267185"/>
            <a:ext cx="2781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29 WIs/SIs: </a:t>
            </a:r>
          </a:p>
          <a:p>
            <a:r>
              <a:rPr lang="en-US" altLang="zh-CN" sz="1600" b="1" dirty="0" smtClean="0">
                <a:solidFill>
                  <a:srgbClr val="0000FF"/>
                </a:solidFill>
              </a:rPr>
              <a:t>Rel-16: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</a:rPr>
              <a:t>15 ongoing WIs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</a:rPr>
              <a:t>5 ongoing SIs </a:t>
            </a:r>
            <a:endParaRPr lang="en-US" altLang="zh-CN" sz="1600" b="1" dirty="0">
              <a:solidFill>
                <a:srgbClr val="0000F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</a:rPr>
              <a:t>8 finished Rel-16 WIs/Sis</a:t>
            </a:r>
          </a:p>
          <a:p>
            <a:r>
              <a:rPr lang="en-US" altLang="zh-CN" sz="1600" b="1" dirty="0" smtClean="0">
                <a:solidFill>
                  <a:srgbClr val="0000FF"/>
                </a:solidFill>
              </a:rPr>
              <a:t>Rel-17: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</a:rPr>
              <a:t>1 ongoing SI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460" y="738528"/>
            <a:ext cx="7752331" cy="563319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 bwMode="auto">
          <a:xfrm>
            <a:off x="236483" y="5544207"/>
            <a:ext cx="8965324" cy="157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342078" y="5596759"/>
            <a:ext cx="6864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Rel-17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078" y="5233426"/>
            <a:ext cx="68640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Rel-16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MA5SLA/COSLA/MEMTANE/FS_OAM_NPN</a:t>
            </a:r>
            <a:endParaRPr lang="sv-SE" sz="3200" kern="0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8869359"/>
              </p:ext>
            </p:extLst>
          </p:nvPr>
        </p:nvGraphicFramePr>
        <p:xfrm>
          <a:off x="280492" y="919456"/>
          <a:ext cx="11554137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696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629162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465974"/>
                <a:gridCol w="2059647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929140"/>
                <a:gridCol w="925540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925540"/>
                <a:gridCol w="97793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15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TS/TR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/>
                        <a:t>Rapporteur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MA5SLA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 of 5G Service-Level Agreement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%-&gt;20%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28.541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SP-190789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CMCC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GSMA,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Closed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loop SLS assurance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%-&gt;20%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28.535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/28.536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SP-190781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ETSI ZSM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</a:t>
                      </a: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MEMTANE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 3GPP management system for multiple tenant environnent support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%-&gt;20%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28.531/28.532/28.533/28.541/28.552/28.554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SP-190786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SA2(potentially)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FS_OAM_NPN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non-public networks management</a:t>
                      </a:r>
                      <a:endParaRPr lang="en-GB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10%-&gt;20%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28.807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SP-190137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SA1, SA2, RAN3, 5G-ACIA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NPN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43991" y="4047927"/>
            <a:ext cx="5538769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latin typeface="Calibri" pitchFamily="34" charset="0"/>
                <a:cs typeface="Arial" charset="0"/>
              </a:rPr>
              <a:t>MA5SLA:</a:t>
            </a:r>
            <a:endParaRPr lang="en-US" altLang="zh-CN" sz="1200" b="1" dirty="0"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Some GSMA GST mapping related requirements are agreed.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slice model which supported GST has been updated and conditional agreed.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Living document capturing the review of GSMA GST has been approved.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 smtClean="0"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latin typeface="Calibri" pitchFamily="34" charset="0"/>
                <a:cs typeface="Arial" charset="0"/>
              </a:rPr>
              <a:t>MEMTANE</a:t>
            </a:r>
            <a:r>
              <a:rPr lang="en-US" altLang="zh-CN" sz="1200" b="1" dirty="0">
                <a:latin typeface="Calibri" pitchFamily="34" charset="0"/>
                <a:cs typeface="Arial" charset="0"/>
              </a:rPr>
              <a:t>: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The group discussed the contribution related to the following topics: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concept description for tenant information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concept description for management capability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 err="1">
                <a:latin typeface="Calibri" pitchFamily="34" charset="0"/>
                <a:cs typeface="Arial" charset="0"/>
              </a:rPr>
              <a:t>ServiceProfile</a:t>
            </a:r>
            <a:r>
              <a:rPr lang="en-US" altLang="zh-CN" sz="1200" dirty="0">
                <a:latin typeface="Calibri" pitchFamily="34" charset="0"/>
                <a:cs typeface="Arial" charset="0"/>
              </a:rPr>
              <a:t> extension to support multiple tenants environment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Performance management service enhancement for tenant supporting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dirty="0">
              <a:latin typeface="Calibri" pitchFamily="34" charset="0"/>
              <a:cs typeface="Arial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2760" y="4047927"/>
            <a:ext cx="568875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latin typeface="Calibri" pitchFamily="34" charset="0"/>
                <a:cs typeface="Arial" charset="0"/>
              </a:rPr>
              <a:t>COSLA: 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cs typeface="Arial" charset="0"/>
              </a:rPr>
              <a:t>The discussions where focused on scope, introduction, table of content, background and concepts and use case. 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FS_OAM_NPN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group discussed concept related to management of stand-alone non-public networks and management of public network integrated NPN of NPN.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group discussed the roles related to NPN management.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group discussed several use cases related to management of SNPN and public network integrated NPN.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0491" y="3696792"/>
            <a:ext cx="11554138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6857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129710</TotalTime>
  <Words>2517</Words>
  <Application>Microsoft Office PowerPoint</Application>
  <PresentationFormat>宽屏</PresentationFormat>
  <Paragraphs>650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SimSun</vt:lpstr>
      <vt:lpstr>SimSun</vt:lpstr>
      <vt:lpstr>Arial</vt:lpstr>
      <vt:lpstr>Calibri</vt:lpstr>
      <vt:lpstr>Times New Roman</vt:lpstr>
      <vt:lpstr>Wingdings</vt:lpstr>
      <vt:lpstr>Office Theme</vt:lpstr>
      <vt:lpstr>    SA5 OAM&amp;P SWG Exec Report SA5#127, 14 – 18 October Sophia Antipolis (France) </vt:lpstr>
      <vt:lpstr>Endorsed SA5 OAM timeplan which sync with the SA plan</vt:lpstr>
      <vt:lpstr>Incoming LSs (1/2)</vt:lpstr>
      <vt:lpstr>Incoming LSs (2/2)</vt:lpstr>
      <vt:lpstr>Outgoing LSs</vt:lpstr>
      <vt:lpstr>PowerPoint 演示文稿</vt:lpstr>
      <vt:lpstr>PowerPoint 演示文稿</vt:lpstr>
      <vt:lpstr>Overview of SA5 OAM ongoing WIs/SIs progress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TRs / TSs to be sent to SA#86</vt:lpstr>
      <vt:lpstr>TRs / TSs to be sent to Edithelp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Zou Lan</cp:lastModifiedBy>
  <cp:revision>3062</cp:revision>
  <dcterms:created xsi:type="dcterms:W3CDTF">2008-08-30T09:32:10Z</dcterms:created>
  <dcterms:modified xsi:type="dcterms:W3CDTF">2019-10-31T00:24:56Z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(3)u8YOc4tRpxxM2H2fWGnHIebYUWgnXfRGMi6xVgAsA1YSIG0laANrDwhRNyTFxCFk0w9MLs/Q
f+U0JFKEzH0UeRPXBCscnlpVERM5Heos21lBLqS9nhmcTh7mnzn1uUFdvhjWrP4gX5c4WppK
asw4klmM1ktCrrE3hTVdDUWXDoMPEPGZAdWVHNRXVdeHGGx9sjnOFbSSZavsF9RQQ4dJ70E/
r5yz4v0K25/gOSPIVl</vt:lpwstr>
  </property>
  <property fmtid="{D5CDD505-2E9C-101B-9397-08002B2CF9AE}" pid="3" name="_2015_ms_pID_7253431">
    <vt:lpwstr>YXjQVrtGuHqyv47X/7lR62Xr6hXaWXs6TnMRn8mmudd06kE+VxS6db
Rlr368XPOCmyCey3iPW+raNpmH4yn2HTsRV9qBveq3nJ7pXNUTpORRQPGPmJfj3G9kAZZKD9
K97nuayTzyOCoWm8IB5RsSlDrEw6QXVBRzr8ndnM7mhUCSueURPQIylyyJwVeQcBkNBjEOFi
An96uWDmQyg2UTQSG2yOkOYk7U6povbvsyXK</vt:lpwstr>
  </property>
  <property fmtid="{D5CDD505-2E9C-101B-9397-08002B2CF9AE}" pid="4" name="_2015_ms_pID_7253432">
    <vt:lpwstr>glsoJcPTucZZ4ySNgboPKG4=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1572480901</vt:lpwstr>
  </property>
</Properties>
</file>